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3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64" r:id="rId22"/>
    <p:sldId id="311" r:id="rId23"/>
    <p:sldId id="317" r:id="rId24"/>
    <p:sldId id="338" r:id="rId25"/>
    <p:sldId id="335" r:id="rId26"/>
    <p:sldId id="341" r:id="rId27"/>
    <p:sldId id="342" r:id="rId28"/>
    <p:sldId id="336" r:id="rId29"/>
    <p:sldId id="318" r:id="rId30"/>
    <p:sldId id="343" r:id="rId31"/>
    <p:sldId id="347" r:id="rId32"/>
    <p:sldId id="348" r:id="rId33"/>
    <p:sldId id="362" r:id="rId34"/>
    <p:sldId id="319" r:id="rId35"/>
    <p:sldId id="328" r:id="rId36"/>
    <p:sldId id="326" r:id="rId37"/>
    <p:sldId id="345" r:id="rId38"/>
    <p:sldId id="346" r:id="rId39"/>
    <p:sldId id="304" r:id="rId40"/>
    <p:sldId id="305" r:id="rId41"/>
    <p:sldId id="337" r:id="rId42"/>
    <p:sldId id="363" r:id="rId43"/>
    <p:sldId id="312" r:id="rId44"/>
    <p:sldId id="349" r:id="rId45"/>
    <p:sldId id="350" r:id="rId46"/>
    <p:sldId id="351" r:id="rId47"/>
    <p:sldId id="353" r:id="rId48"/>
    <p:sldId id="352" r:id="rId49"/>
    <p:sldId id="354" r:id="rId50"/>
    <p:sldId id="355" r:id="rId51"/>
    <p:sldId id="365" r:id="rId52"/>
  </p:sldIdLst>
  <p:sldSz cx="9144000" cy="5143500" type="screen16x9"/>
  <p:notesSz cx="6858000" cy="9144000"/>
  <p:embeddedFontLst>
    <p:embeddedFont>
      <p:font typeface="苦累蛙圓體 CJK TC-SemiBold" charset="-120"/>
      <p:bold r:id="rId54"/>
    </p:embeddedFont>
    <p:embeddedFont>
      <p:font typeface="Bebas Neue" panose="02020500000000000000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DM Sans" panose="02020500000000000000" charset="0"/>
      <p:regular r:id="rId65"/>
      <p:bold r:id="rId66"/>
      <p:italic r:id="rId67"/>
      <p:boldItalic r:id="rId68"/>
    </p:embeddedFont>
    <p:embeddedFont>
      <p:font typeface="Lato" panose="02020500000000000000" charset="0"/>
      <p:regular r:id="rId69"/>
      <p:bold r:id="rId70"/>
      <p:italic r:id="rId71"/>
      <p:boldItalic r:id="rId72"/>
    </p:embeddedFont>
    <p:embeddedFont>
      <p:font typeface="Microsoft JhengHei Light" panose="020B0304030504040204" pitchFamily="34" charset="-120"/>
      <p:regular r:id="rId73"/>
    </p:embeddedFont>
    <p:embeddedFont>
      <p:font typeface="Mulish Medium" panose="02020500000000000000" charset="0"/>
      <p:regular r:id="rId74"/>
      <p:bold r:id="rId75"/>
      <p:italic r:id="rId76"/>
      <p:boldItalic r:id="rId77"/>
    </p:embeddedFont>
    <p:embeddedFont>
      <p:font typeface="Mulish SemiBold" panose="02020500000000000000" charset="0"/>
      <p:regular r:id="rId78"/>
      <p:bold r:id="rId79"/>
      <p:italic r:id="rId80"/>
      <p:boldItalic r:id="rId81"/>
    </p:embeddedFont>
    <p:embeddedFont>
      <p:font typeface="Nunito Light" panose="02020500000000000000" charset="0"/>
      <p:regular r:id="rId82"/>
      <p:italic r:id="rId83"/>
    </p:embeddedFont>
    <p:embeddedFont>
      <p:font typeface="Poppins" panose="02020500000000000000" charset="0"/>
      <p:regular r:id="rId84"/>
      <p:bold r:id="rId85"/>
      <p:italic r:id="rId86"/>
      <p:boldItalic r:id="rId87"/>
    </p:embeddedFont>
    <p:embeddedFont>
      <p:font typeface="Poppins SemiBold" panose="02020500000000000000" charset="0"/>
      <p:regular r:id="rId88"/>
      <p:bold r:id="rId89"/>
      <p:italic r:id="rId90"/>
      <p:boldItalic r:id="rId91"/>
    </p:embeddedFont>
    <p:embeddedFont>
      <p:font typeface="微軟正黑體" panose="020B0604030504040204" pitchFamily="34" charset="-120"/>
      <p:regular r:id="rId92"/>
      <p:bold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E2"/>
    <a:srgbClr val="D09E00"/>
    <a:srgbClr val="C07895"/>
    <a:srgbClr val="CA7F5B"/>
    <a:srgbClr val="FFFFFF"/>
    <a:srgbClr val="FFCB0F"/>
    <a:srgbClr val="DE74E0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2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font" Target="fonts/font3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font" Target="fonts/font3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font" Target="fonts/font35.fntdata"/><Relationship Id="rId91" Type="http://schemas.openxmlformats.org/officeDocument/2006/relationships/font" Target="fonts/font3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font" Target="fonts/font33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92" Type="http://schemas.openxmlformats.org/officeDocument/2006/relationships/font" Target="fonts/font3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Relationship Id="rId87" Type="http://schemas.openxmlformats.org/officeDocument/2006/relationships/font" Target="fonts/font34.fntdata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3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93" Type="http://schemas.openxmlformats.org/officeDocument/2006/relationships/font" Target="fonts/font40.fntdata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6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WuYH/IMBD2024trai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sz="72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968578" y="3105271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>
              <a:hlinkClick r:id="rId3"/>
            </p:cNvPr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7101689" y="3155521"/>
            <a:ext cx="133308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 dirty="0"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874" y="3968775"/>
            <a:ext cx="4653463" cy="409500"/>
          </a:xfrm>
        </p:spPr>
        <p:txBody>
          <a:bodyPr/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簡報製作：王柏甯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/>
              <a:t>案例協作：姜柏仰、陳祈恩、范庭郡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68C302-160C-41CD-B6E7-0449BF91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731" y="3792487"/>
            <a:ext cx="117157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4983038" y="1695980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4E4EA1-1F8A-4DEB-9474-312EAAEC020F}"/>
              </a:ext>
            </a:extLst>
          </p:cNvPr>
          <p:cNvSpPr txBox="1"/>
          <p:nvPr/>
        </p:nvSpPr>
        <p:spPr>
          <a:xfrm>
            <a:off x="4983038" y="308175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旋轉、縮放、平移、剪裁、改變亮度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音量、模糊、混合、加噪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：隨機編輯、重點摘錄、增加描述、字母互換、混合、加噪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題目解讀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--------------------------------------- 41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策略與初步結果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-------------------------------- 42</a:t>
            </a:r>
          </a:p>
          <a:p>
            <a:pPr algn="ctr"/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類別平衡：合成少數類過採樣技術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類別平衡：非數值資料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720000" y="1320297"/>
            <a:ext cx="7839800" cy="320087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SMOTE-NC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適用包含連續型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(Continuous)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及名稱型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(Nominal)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屬性的資料，前者用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進行線性插值，後者是字串型別無法計算，相同名稱予以保留，不同名稱則隨機擇一或選擇少類別比較常見者。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運用同義詞置換、隨機編輯、重點摘錄、混合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等文本資料增強技術。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向量化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 SMOTE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透過文本模型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將字串屬性都轉換為字嵌入向量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(word embedding)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，向量可以進行數值計算，之後就可以直接運用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多數決補缺值或生成對抗網路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(GAN)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前者是利用字串屬性的相近程度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(proximity)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量測可以找到最近鄰居，取近鄰的多數決合成樣本。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491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600" y="3770968"/>
            <a:ext cx="4676400" cy="713400"/>
          </a:xfrm>
        </p:spPr>
        <p:txBody>
          <a:bodyPr/>
          <a:lstStyle/>
          <a:p>
            <a:r>
              <a:rPr lang="zh-TW" altLang="en-US" sz="2800" dirty="0"/>
              <a:t>訓練模型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sym typeface="Wingdings" panose="05000000000000000000" pitchFamily="2" charset="2"/>
              </a:rPr>
              <a:t>測試評估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119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𝑆𝑆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119059"/>
              </a:xfrm>
              <a:prstGeom prst="rect">
                <a:avLst/>
              </a:prstGeom>
              <a:blipFill>
                <a:blip r:embed="rId2"/>
                <a:stretch>
                  <a:fillRect l="-749" t="-781" b="-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343" y="3824050"/>
            <a:ext cx="4676400" cy="713400"/>
          </a:xfrm>
        </p:spPr>
        <p:txBody>
          <a:bodyPr/>
          <a:lstStyle/>
          <a:p>
            <a:pPr>
              <a:buClr>
                <a:schemeClr val="lt2"/>
              </a:buClr>
              <a:buSzPts val="1200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特徵表示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通過對訓練集多次隨機重採樣，生成多個訓練子集，對每個子集訓練一個基學習器，最終對這些基學習器的預測結果進行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800" dirty="0"/>
              <a:t>分群分類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/>
              <a:t>交叉驗證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935712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分群或分類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188928" y="1172743"/>
            <a:ext cx="2864739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5FD1D03-399F-40C4-B385-AF64AFFE7F6C}"/>
              </a:ext>
            </a:extLst>
          </p:cNvPr>
          <p:cNvSpPr/>
          <p:nvPr/>
        </p:nvSpPr>
        <p:spPr>
          <a:xfrm>
            <a:off x="4814800" y="27051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179DB962-45C9-4391-9B6E-F60AF5986BEA}"/>
              </a:ext>
            </a:extLst>
          </p:cNvPr>
          <p:cNvSpPr/>
          <p:nvPr/>
        </p:nvSpPr>
        <p:spPr>
          <a:xfrm>
            <a:off x="4814800" y="30399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A11B8CF-2EB8-4CC6-BBC3-007AB9545293}"/>
              </a:ext>
            </a:extLst>
          </p:cNvPr>
          <p:cNvSpPr/>
          <p:nvPr/>
        </p:nvSpPr>
        <p:spPr>
          <a:xfrm>
            <a:off x="4814799" y="40918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DA9BE679-5454-451A-8F1C-273542E57F70}"/>
              </a:ext>
            </a:extLst>
          </p:cNvPr>
          <p:cNvSpPr/>
          <p:nvPr/>
        </p:nvSpPr>
        <p:spPr>
          <a:xfrm>
            <a:off x="4814798" y="37944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71F76C0-5B35-4BB6-A56A-564C3271F6B0}"/>
              </a:ext>
            </a:extLst>
          </p:cNvPr>
          <p:cNvSpPr/>
          <p:nvPr/>
        </p:nvSpPr>
        <p:spPr>
          <a:xfrm>
            <a:off x="5101714" y="34562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ADA58E7D-826C-4FB3-9CD1-E2F2A21FEF87}"/>
              </a:ext>
            </a:extLst>
          </p:cNvPr>
          <p:cNvSpPr/>
          <p:nvPr/>
        </p:nvSpPr>
        <p:spPr>
          <a:xfrm>
            <a:off x="5101714" y="35538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C8426C07-C613-4AB4-8E09-CD721C1D1280}"/>
              </a:ext>
            </a:extLst>
          </p:cNvPr>
          <p:cNvSpPr/>
          <p:nvPr/>
        </p:nvSpPr>
        <p:spPr>
          <a:xfrm>
            <a:off x="5101714" y="36513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102A7E70-D11C-46AC-B18E-DB47C6C8049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657551" y="28538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A91EEB9-D65E-4F55-9F96-202F342DEB8A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657551" y="31886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0E10BBD-08CC-4F4D-8AA0-FA12DF413F5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4657551" y="35211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676EF567-0815-49C6-8F01-DD54C481360E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657551" y="35211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  <m:r>
                              <a:rPr lang="en-US" altLang="zh-TW" sz="2100" b="0" i="1" kern="1200" smtClean="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𝑘𝑥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2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00" y="2046514"/>
            <a:ext cx="4676400" cy="1763486"/>
          </a:xfrm>
        </p:spPr>
        <p:txBody>
          <a:bodyPr/>
          <a:lstStyle/>
          <a:p>
            <a:pPr algn="l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特徵表示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訓練測試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交叉驗證 </a:t>
            </a: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102794" y="1436914"/>
            <a:ext cx="2126806" cy="14006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226630" y="1711075"/>
            <a:ext cx="17852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結語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41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4593</Words>
  <Application>Microsoft Office PowerPoint</Application>
  <PresentationFormat>如螢幕大小 (16:9)</PresentationFormat>
  <Paragraphs>715</Paragraphs>
  <Slides>51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71" baseType="lpstr">
      <vt:lpstr>微軟正黑體</vt:lpstr>
      <vt:lpstr>Poppins</vt:lpstr>
      <vt:lpstr>Arial</vt:lpstr>
      <vt:lpstr>苦累蛙圓體 CJK TC-SemiBold</vt:lpstr>
      <vt:lpstr>Mulish Medium</vt:lpstr>
      <vt:lpstr>Cambria Math</vt:lpstr>
      <vt:lpstr>Times New Roman</vt:lpstr>
      <vt:lpstr>Bebas Neue</vt:lpstr>
      <vt:lpstr>Wingdings</vt:lpstr>
      <vt:lpstr>Anaheim</vt:lpstr>
      <vt:lpstr>Poppins SemiBold</vt:lpstr>
      <vt:lpstr>DM Sans</vt:lpstr>
      <vt:lpstr>Mulish SemiBold</vt:lpstr>
      <vt:lpstr>Consolas</vt:lpstr>
      <vt:lpstr>新細明體</vt:lpstr>
      <vt:lpstr>Calibri</vt:lpstr>
      <vt:lpstr>Nunito Light</vt:lpstr>
      <vt:lpstr>Microsoft JhengHei Light</vt:lpstr>
      <vt:lpstr>Lato</vt:lpstr>
      <vt:lpstr>Computer Science: User Interface Modernization by Slidesgo</vt:lpstr>
      <vt:lpstr>數據分析與預測 --應用與實踐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平衡學習與資料增強</vt:lpstr>
      <vt:lpstr>PowerPoint 簡報</vt:lpstr>
      <vt:lpstr>類別平衡：合成少數類過採樣技術SMOTE</vt:lpstr>
      <vt:lpstr>類別平衡：非數值資料SMOTE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  <vt:lpstr>特徵表示 訓練測試 交叉驗證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cp:lastModifiedBy>吳宜鴻</cp:lastModifiedBy>
  <cp:revision>42</cp:revision>
  <dcterms:modified xsi:type="dcterms:W3CDTF">2024-08-22T02:44:45Z</dcterms:modified>
</cp:coreProperties>
</file>